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</p:sldMasterIdLst>
  <p:sldIdLst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7772400" cy="100584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1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85" name="Imagen 84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86" name="Imagen 85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6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07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subTitle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5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7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18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1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2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3" name="PlaceHolder 5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127" name="Imagen 126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  <p:pic>
        <p:nvPicPr>
          <p:cNvPr id="128" name="Imagen 127"/>
          <p:cNvPicPr/>
          <p:nvPr/>
        </p:nvPicPr>
        <p:blipFill>
          <a:blip r:embed="rId2"/>
          <a:stretch/>
        </p:blipFill>
        <p:spPr>
          <a:xfrm>
            <a:off x="3605040" y="1845360"/>
            <a:ext cx="5042160" cy="4023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subTitle"/>
          </p:nvPr>
        </p:nvSpPr>
        <p:spPr>
          <a:xfrm>
            <a:off x="1097280" y="286560"/>
            <a:ext cx="10058040" cy="6724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09728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40230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6251400" y="394704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09728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51400" y="1845720"/>
            <a:ext cx="49082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1097280" y="3947040"/>
            <a:ext cx="10058040" cy="191880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6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7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</p:sp>
      <p:sp>
        <p:nvSpPr>
          <p:cNvPr id="48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</a:rPr>
              <a:t>Click to edit the title text formatHaga clic para modificar el estilo de título del patrón</a:t>
            </a:r>
            <a:endParaRPr/>
          </a:p>
        </p:txBody>
      </p:sp>
      <p:sp>
        <p:nvSpPr>
          <p:cNvPr id="49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/>
          <a:lstStyle/>
          <a:p>
            <a:pPr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Seventh Outline LevelHaga clic para modificar el estilo de texto del patrón</a:t>
            </a:r>
            <a:endParaRPr/>
          </a:p>
          <a:p>
            <a:pPr lvl="1">
              <a:lnSpc>
                <a:spcPct val="100000"/>
              </a:lnSpc>
              <a:buFont typeface="Calibri"/>
              <a:buChar char="◦"/>
            </a:pPr>
            <a:r>
              <a:rPr lang="en-US" strike="noStrike">
                <a:solidFill>
                  <a:srgbClr val="404040"/>
                </a:solidFill>
                <a:latin typeface="Calibri"/>
              </a:rPr>
              <a:t>Segundo nivel</a:t>
            </a:r>
            <a:endParaRPr/>
          </a:p>
          <a:p>
            <a:pPr lvl="2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Tercer nivel</a:t>
            </a:r>
            <a:endParaRPr/>
          </a:p>
          <a:p>
            <a:pPr lvl="3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Cuarto nivel</a:t>
            </a:r>
            <a:endParaRPr/>
          </a:p>
          <a:p>
            <a:pPr lvl="4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Quinto nivel</a:t>
            </a:r>
            <a:endParaRPr/>
          </a:p>
        </p:txBody>
      </p:sp>
      <p:sp>
        <p:nvSpPr>
          <p:cNvPr id="50" name="PlaceHolder 6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900" strike="noStrike">
                <a:solidFill>
                  <a:srgbClr val="FFFFFF"/>
                </a:solidFill>
                <a:latin typeface="Calibri"/>
              </a:rPr>
              <a:t>3/9/17</a:t>
            </a:r>
            <a:endParaRPr/>
          </a:p>
        </p:txBody>
      </p:sp>
      <p:sp>
        <p:nvSpPr>
          <p:cNvPr id="51" name="PlaceHolder 7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52" name="PlaceHolder 8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A09A472C-21A9-4743-AF64-4C38B3F4F5E4}" type="slidenum">
              <a:rPr lang="en-US" sz="1050" strike="noStrike">
                <a:solidFill>
                  <a:srgbClr val="FFFFFF"/>
                </a:solidFill>
                <a:latin typeface="Calibri"/>
              </a:rPr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CustomShape 1"/>
          <p:cNvSpPr/>
          <p:nvPr/>
        </p:nvSpPr>
        <p:spPr>
          <a:xfrm>
            <a:off x="0" y="6400800"/>
            <a:ext cx="12191760" cy="4568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CustomShape 2"/>
          <p:cNvSpPr/>
          <p:nvPr/>
        </p:nvSpPr>
        <p:spPr>
          <a:xfrm>
            <a:off x="0" y="6334200"/>
            <a:ext cx="12191760" cy="65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Line 3"/>
          <p:cNvSpPr/>
          <p:nvPr/>
        </p:nvSpPr>
        <p:spPr>
          <a:xfrm>
            <a:off x="1193400" y="1737720"/>
            <a:ext cx="9966960" cy="0"/>
          </a:xfrm>
          <a:prstGeom prst="line">
            <a:avLst/>
          </a:prstGeom>
          <a:ln w="6480">
            <a:solidFill>
              <a:schemeClr val="tx1">
                <a:lumMod val="50000"/>
                <a:lumOff val="50000"/>
              </a:schemeClr>
            </a:solidFill>
            <a:round/>
          </a:ln>
        </p:spPr>
      </p:sp>
      <p:sp>
        <p:nvSpPr>
          <p:cNvPr id="90" name="PlaceHolder 4"/>
          <p:cNvSpPr>
            <a:spLocks noGrp="1"/>
          </p:cNvSpPr>
          <p:nvPr>
            <p:ph type="title"/>
          </p:nvPr>
        </p:nvSpPr>
        <p:spPr>
          <a:xfrm>
            <a:off x="1097280" y="286560"/>
            <a:ext cx="10058040" cy="14504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</a:rPr>
              <a:t>Click to edit the title text formatHaga clic para modificar el estilo de título del patrón</a:t>
            </a:r>
            <a:endParaRPr/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097280" y="1845720"/>
            <a:ext cx="10058040" cy="4023000"/>
          </a:xfrm>
          <a:prstGeom prst="rect">
            <a:avLst/>
          </a:prstGeom>
        </p:spPr>
        <p:txBody>
          <a:bodyPr lIns="0" rIns="0"/>
          <a:lstStyle/>
          <a:p>
            <a:pPr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Calibri"/>
              <a:buChar char=" 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Seventh Outline LevelHaga clic para modificar el estilo de texto del patrón</a:t>
            </a:r>
            <a:endParaRPr/>
          </a:p>
          <a:p>
            <a:pPr lvl="1">
              <a:lnSpc>
                <a:spcPct val="100000"/>
              </a:lnSpc>
              <a:buFont typeface="Calibri"/>
              <a:buChar char="◦"/>
            </a:pPr>
            <a:r>
              <a:rPr lang="en-US" strike="noStrike">
                <a:solidFill>
                  <a:srgbClr val="404040"/>
                </a:solidFill>
                <a:latin typeface="Calibri"/>
              </a:rPr>
              <a:t>Segundo nivel</a:t>
            </a:r>
            <a:endParaRPr/>
          </a:p>
          <a:p>
            <a:pPr lvl="2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Tercer nivel</a:t>
            </a:r>
            <a:endParaRPr/>
          </a:p>
          <a:p>
            <a:pPr lvl="3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Cuarto nivel</a:t>
            </a:r>
            <a:endParaRPr/>
          </a:p>
          <a:p>
            <a:pPr lvl="4">
              <a:lnSpc>
                <a:spcPct val="100000"/>
              </a:lnSpc>
              <a:buFont typeface="Calibri"/>
              <a:buChar char="◦"/>
            </a:pPr>
            <a:r>
              <a:rPr lang="en-US" sz="1400" strike="noStrike">
                <a:solidFill>
                  <a:srgbClr val="404040"/>
                </a:solidFill>
                <a:latin typeface="Calibri"/>
              </a:rPr>
              <a:t>Quinto nivel</a:t>
            </a:r>
            <a:endParaRPr/>
          </a:p>
        </p:txBody>
      </p:sp>
      <p:sp>
        <p:nvSpPr>
          <p:cNvPr id="92" name="PlaceHolder 6"/>
          <p:cNvSpPr>
            <a:spLocks noGrp="1"/>
          </p:cNvSpPr>
          <p:nvPr>
            <p:ph type="dt"/>
          </p:nvPr>
        </p:nvSpPr>
        <p:spPr>
          <a:xfrm>
            <a:off x="1097280" y="6459840"/>
            <a:ext cx="247176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900" strike="noStrike">
                <a:solidFill>
                  <a:srgbClr val="FFFFFF"/>
                </a:solidFill>
                <a:latin typeface="Calibri"/>
              </a:rPr>
              <a:t>3/9/17</a:t>
            </a:r>
            <a:endParaRPr/>
          </a:p>
        </p:txBody>
      </p:sp>
      <p:sp>
        <p:nvSpPr>
          <p:cNvPr id="93" name="PlaceHolder 7"/>
          <p:cNvSpPr>
            <a:spLocks noGrp="1"/>
          </p:cNvSpPr>
          <p:nvPr>
            <p:ph type="ftr"/>
          </p:nvPr>
        </p:nvSpPr>
        <p:spPr>
          <a:xfrm>
            <a:off x="3686040" y="6459840"/>
            <a:ext cx="482256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94" name="PlaceHolder 8"/>
          <p:cNvSpPr>
            <a:spLocks noGrp="1"/>
          </p:cNvSpPr>
          <p:nvPr>
            <p:ph type="sldNum"/>
          </p:nvPr>
        </p:nvSpPr>
        <p:spPr>
          <a:xfrm>
            <a:off x="9900360" y="6459840"/>
            <a:ext cx="1311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13B3177-D712-400C-AFD4-49404BDE955C}" type="slidenum">
              <a:rPr lang="en-US" sz="1050" strike="noStrike">
                <a:solidFill>
                  <a:srgbClr val="FFFFFF"/>
                </a:solidFill>
                <a:latin typeface="Calibri"/>
              </a:rPr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Shape 1"/>
          <p:cNvSpPr txBox="1"/>
          <p:nvPr/>
        </p:nvSpPr>
        <p:spPr>
          <a:xfrm>
            <a:off x="1097280" y="758880"/>
            <a:ext cx="10058040" cy="356580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85000"/>
              </a:lnSpc>
            </a:pPr>
            <a:r>
              <a:rPr lang="en-US" sz="8000" strike="noStrike" dirty="0" err="1">
                <a:solidFill>
                  <a:srgbClr val="262626"/>
                </a:solidFill>
                <a:latin typeface="Calibri Light"/>
              </a:rPr>
              <a:t>osTICKET</a:t>
            </a:r>
            <a:r>
              <a:rPr lang="en-US" sz="8000" strike="noStrike" dirty="0">
                <a:solidFill>
                  <a:srgbClr val="262626"/>
                </a:solidFill>
                <a:latin typeface="Calibri Light"/>
              </a:rPr>
              <a:t>	</a:t>
            </a:r>
            <a:endParaRPr dirty="0"/>
          </a:p>
        </p:txBody>
      </p:sp>
      <p:pic>
        <p:nvPicPr>
          <p:cNvPr id="7" name="Imagen 3"/>
          <p:cNvPicPr/>
          <p:nvPr/>
        </p:nvPicPr>
        <p:blipFill>
          <a:blip r:embed="rId2"/>
          <a:stretch/>
        </p:blipFill>
        <p:spPr>
          <a:xfrm>
            <a:off x="8390795" y="80820"/>
            <a:ext cx="3194640" cy="3194640"/>
          </a:xfrm>
          <a:prstGeom prst="rect">
            <a:avLst/>
          </a:prstGeom>
          <a:ln>
            <a:noFill/>
          </a:ln>
        </p:spPr>
      </p:pic>
      <p:sp>
        <p:nvSpPr>
          <p:cNvPr id="8" name="TextShape 2"/>
          <p:cNvSpPr txBox="1"/>
          <p:nvPr/>
        </p:nvSpPr>
        <p:spPr>
          <a:xfrm>
            <a:off x="1097280" y="4278240"/>
            <a:ext cx="10058040" cy="114264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400" strike="noStrike" dirty="0">
                <a:solidFill>
                  <a:srgbClr val="637052"/>
                </a:solidFill>
                <a:latin typeface="Calibri Light"/>
              </a:rPr>
              <a:t>Sistema de tickets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202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</a:rPr>
              <a:t>Objetivo</a:t>
            </a:r>
            <a:endParaRPr/>
          </a:p>
        </p:txBody>
      </p:sp>
      <p:sp>
        <p:nvSpPr>
          <p:cNvPr id="133" name="TextShape 2"/>
          <p:cNvSpPr txBox="1"/>
          <p:nvPr/>
        </p:nvSpPr>
        <p:spPr>
          <a:xfrm>
            <a:off x="1097280" y="226260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r>
              <a:rPr lang="en-US" sz="3200" strike="noStrike">
                <a:solidFill>
                  <a:srgbClr val="404040"/>
                </a:solidFill>
                <a:latin typeface="Arial"/>
              </a:rPr>
              <a:t>Automatizar el proceso creación de tickets en UNAM-CERT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4800" strike="noStrike">
                <a:solidFill>
                  <a:srgbClr val="404040"/>
                </a:solidFill>
                <a:latin typeface="Calibri Light"/>
              </a:rPr>
              <a:t>¿En qué consiste un sistema de tickets?</a:t>
            </a:r>
            <a:endParaRPr/>
          </a:p>
        </p:txBody>
      </p:sp>
      <p:sp>
        <p:nvSpPr>
          <p:cNvPr id="135" name="TextShape 2"/>
          <p:cNvSpPr txBox="1"/>
          <p:nvPr/>
        </p:nvSpPr>
        <p:spPr>
          <a:xfrm>
            <a:off x="1097280" y="226260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4000" strike="noStrike">
                <a:solidFill>
                  <a:srgbClr val="404040"/>
                </a:solidFill>
                <a:latin typeface="Calibri"/>
              </a:rPr>
              <a:t>Solución que administra y mantiene listas de reportes de incidentes dentro de una organización 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1191240" y="197820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5400" strike="noStrike">
                <a:solidFill>
                  <a:srgbClr val="404040"/>
                </a:solidFill>
                <a:latin typeface="Calibri Light"/>
              </a:rPr>
              <a:t>¿Con qué fin?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6000" strike="noStrike">
                <a:solidFill>
                  <a:srgbClr val="404040"/>
                </a:solidFill>
                <a:latin typeface="Calibri Light"/>
              </a:rPr>
              <a:t>osTicket</a:t>
            </a:r>
            <a:endParaRPr/>
          </a:p>
        </p:txBody>
      </p:sp>
      <p:sp>
        <p:nvSpPr>
          <p:cNvPr id="138" name="TextShape 2"/>
          <p:cNvSpPr txBox="1"/>
          <p:nvPr/>
        </p:nvSpPr>
        <p:spPr>
          <a:xfrm>
            <a:off x="1066980" y="2208833"/>
            <a:ext cx="10058040" cy="268632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40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4700" strike="noStrike" dirty="0" err="1" smtClean="0">
                <a:solidFill>
                  <a:srgbClr val="404040"/>
                </a:solidFill>
                <a:latin typeface="Calibri"/>
              </a:rPr>
              <a:t>Es</a:t>
            </a:r>
            <a:r>
              <a:rPr lang="en-US" sz="4700" strike="noStrike" dirty="0" smtClean="0">
                <a:solidFill>
                  <a:srgbClr val="404040"/>
                </a:solidFill>
                <a:latin typeface="Calibri"/>
              </a:rPr>
              <a:t> un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sistema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de tickets open source para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gestionar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,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organizar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y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administrar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todas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las solicitudes de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soporte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de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manera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simple,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ligera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 y </a:t>
            </a:r>
            <a:r>
              <a:rPr lang="en-US" sz="4700" strike="noStrike" dirty="0" err="1">
                <a:solidFill>
                  <a:srgbClr val="404040"/>
                </a:solidFill>
                <a:latin typeface="Calibri"/>
              </a:rPr>
              <a:t>fácil</a:t>
            </a:r>
            <a:r>
              <a:rPr lang="en-US" sz="4700" strike="noStrike" dirty="0">
                <a:solidFill>
                  <a:srgbClr val="404040"/>
                </a:solidFill>
                <a:latin typeface="Calibri"/>
              </a:rPr>
              <a:t>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5400" strike="noStrike" dirty="0" err="1">
                <a:solidFill>
                  <a:srgbClr val="404040"/>
                </a:solidFill>
                <a:latin typeface="Calibri Light"/>
              </a:rPr>
              <a:t>Funcionalidades</a:t>
            </a:r>
            <a:endParaRPr sz="2000" dirty="0"/>
          </a:p>
        </p:txBody>
      </p:sp>
      <p:sp>
        <p:nvSpPr>
          <p:cNvPr id="140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000" strike="noStrike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>
                <a:solidFill>
                  <a:srgbClr val="404040"/>
                </a:solidFill>
                <a:latin typeface="Calibri"/>
              </a:rPr>
              <a:t>Los usuarios crean tickets por las diferentes vías disponibles como sitio web o e-mail</a:t>
            </a:r>
            <a:endParaRPr/>
          </a:p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>
                <a:solidFill>
                  <a:srgbClr val="404040"/>
                </a:solidFill>
                <a:latin typeface="Calibri"/>
              </a:rPr>
              <a:t> Los tickets son guardados y asignados a los distintos agentes configurados en el sistema, con lo  que las consultas serán repartidas con una buena organización.</a:t>
            </a:r>
            <a:endParaRPr/>
          </a:p>
          <a:p>
            <a:pPr algn="just"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>
                <a:solidFill>
                  <a:srgbClr val="404040"/>
                </a:solidFill>
                <a:latin typeface="Calibri"/>
              </a:rPr>
              <a:t>Cada uno de los agentes que reciben los tickets darán soporte y contestarán a los clientes o usuarios.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1097280" y="286560"/>
            <a:ext cx="10058040" cy="145044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100000"/>
              </a:lnSpc>
            </a:pPr>
            <a:r>
              <a:rPr lang="en-US" sz="5400" strike="noStrike" dirty="0" err="1" smtClean="0">
                <a:solidFill>
                  <a:srgbClr val="404040"/>
                </a:solidFill>
                <a:latin typeface="Calibri Light"/>
              </a:rPr>
              <a:t>Ventajas</a:t>
            </a:r>
            <a:endParaRPr dirty="0"/>
          </a:p>
        </p:txBody>
      </p:sp>
      <p:sp>
        <p:nvSpPr>
          <p:cNvPr id="142" name="TextShape 2"/>
          <p:cNvSpPr txBox="1"/>
          <p:nvPr/>
        </p:nvSpPr>
        <p:spPr>
          <a:xfrm>
            <a:off x="1097280" y="1845720"/>
            <a:ext cx="10058040" cy="4023000"/>
          </a:xfrm>
          <a:prstGeom prst="rect">
            <a:avLst/>
          </a:prstGeom>
          <a:noFill/>
          <a:ln>
            <a:noFill/>
          </a:ln>
        </p:spPr>
        <p:txBody>
          <a:bodyPr lIns="0" rIns="0"/>
          <a:lstStyle/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0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Instalación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simple.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Ventas de entradas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por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correo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electrónico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o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por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la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interfaz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web.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Respuesta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automática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Plantilla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de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respuestas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Apoyo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adjunto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Notas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internas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Base de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conocimiento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.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Acceso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basado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en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roles. </a:t>
            </a:r>
            <a:endParaRPr sz="2400" dirty="0"/>
          </a:p>
          <a:p>
            <a:pPr>
              <a:lnSpc>
                <a:spcPct val="100000"/>
              </a:lnSpc>
              <a:buFont typeface="Wingdings" charset="2"/>
              <a:buChar char=""/>
            </a:pP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Asignación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y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transferencia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de </a:t>
            </a:r>
            <a:r>
              <a:rPr lang="en-US" sz="2800" strike="noStrike" dirty="0" err="1">
                <a:solidFill>
                  <a:srgbClr val="404040"/>
                </a:solidFill>
                <a:latin typeface="Calibri"/>
              </a:rPr>
              <a:t>boletos</a:t>
            </a:r>
            <a:r>
              <a:rPr lang="en-US" sz="2800" strike="noStrike" dirty="0">
                <a:solidFill>
                  <a:srgbClr val="404040"/>
                </a:solidFill>
                <a:latin typeface="Calibri"/>
              </a:rPr>
              <a:t> al personal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7-03-08_21-00-35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47" y="371620"/>
            <a:ext cx="12192000" cy="5257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185</Words>
  <Application>Microsoft Office PowerPoint</Application>
  <PresentationFormat>Panorámica</PresentationFormat>
  <Paragraphs>23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DejaVu Sans</vt:lpstr>
      <vt:lpstr>StarSymbol</vt:lpstr>
      <vt:lpstr>Wingdings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Hdz. Cuecuecha</dc:creator>
  <cp:lastModifiedBy>Jorge Hdz. Cuecuecha</cp:lastModifiedBy>
  <cp:revision>1</cp:revision>
  <dcterms:modified xsi:type="dcterms:W3CDTF">2017-03-09T17:14:20Z</dcterms:modified>
</cp:coreProperties>
</file>